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23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28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EF"/>
    <a:srgbClr val="F25022"/>
    <a:srgbClr val="00A5F1"/>
    <a:srgbClr val="FF0000"/>
    <a:srgbClr val="00B0F0"/>
    <a:srgbClr val="0000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70" d="100"/>
          <a:sy n="70" d="100"/>
        </p:scale>
        <p:origin x="4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23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6875" y="0"/>
            <a:ext cx="11656138" cy="6858000"/>
            <a:chOff x="-4142" y="0"/>
            <a:chExt cx="11656138" cy="6858000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6095996" cy="6858000"/>
              <a:chOff x="0" y="0"/>
              <a:chExt cx="5921998" cy="68580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0"/>
                <a:ext cx="2952000" cy="6858000"/>
              </a:xfrm>
              <a:prstGeom prst="rect">
                <a:avLst/>
              </a:prstGeom>
              <a:solidFill>
                <a:srgbClr val="00A5F1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Right Triangle 13"/>
              <p:cNvSpPr/>
              <p:nvPr/>
            </p:nvSpPr>
            <p:spPr>
              <a:xfrm>
                <a:off x="2951998" y="0"/>
                <a:ext cx="2970000" cy="6858000"/>
              </a:xfrm>
              <a:prstGeom prst="rtTriangle">
                <a:avLst/>
              </a:prstGeom>
              <a:solidFill>
                <a:srgbClr val="00A4EF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" name="Right Triangle 8"/>
            <p:cNvSpPr/>
            <p:nvPr/>
          </p:nvSpPr>
          <p:spPr>
            <a:xfrm>
              <a:off x="-4142" y="0"/>
              <a:ext cx="7319342" cy="5361709"/>
            </a:xfrm>
            <a:prstGeom prst="rtTriangle">
              <a:avLst/>
            </a:prstGeom>
            <a:solidFill>
              <a:srgbClr val="F25022">
                <a:alpha val="10196"/>
              </a:srgbClr>
            </a:solidFill>
            <a:ln w="3175">
              <a:noFill/>
            </a:ln>
            <a:scene3d>
              <a:camera prst="orthographicFront">
                <a:rot lat="0" lon="10799999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971996" y="449997"/>
              <a:ext cx="1680000" cy="540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25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6" name="Picture 15"/>
          <p:cNvPicPr preferRelativeResize="0"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33441" r="14989" b="33280"/>
          <a:stretch/>
        </p:blipFill>
        <p:spPr>
          <a:xfrm>
            <a:off x="10044820" y="6398664"/>
            <a:ext cx="1308980" cy="2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3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6875" y="0"/>
            <a:ext cx="11656138" cy="6858000"/>
            <a:chOff x="-4142" y="0"/>
            <a:chExt cx="11656138" cy="6858000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6095996" cy="6858000"/>
              <a:chOff x="0" y="0"/>
              <a:chExt cx="5921998" cy="68580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0"/>
                <a:ext cx="2952000" cy="6858000"/>
              </a:xfrm>
              <a:prstGeom prst="rect">
                <a:avLst/>
              </a:prstGeom>
              <a:solidFill>
                <a:srgbClr val="00A5F1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Right Triangle 13"/>
              <p:cNvSpPr/>
              <p:nvPr/>
            </p:nvSpPr>
            <p:spPr>
              <a:xfrm>
                <a:off x="2951998" y="0"/>
                <a:ext cx="2970000" cy="6858000"/>
              </a:xfrm>
              <a:prstGeom prst="rtTriangle">
                <a:avLst/>
              </a:prstGeom>
              <a:solidFill>
                <a:srgbClr val="00A4EF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" name="Right Triangle 8"/>
            <p:cNvSpPr/>
            <p:nvPr/>
          </p:nvSpPr>
          <p:spPr>
            <a:xfrm>
              <a:off x="-4142" y="0"/>
              <a:ext cx="7319342" cy="5361709"/>
            </a:xfrm>
            <a:prstGeom prst="rtTriangle">
              <a:avLst/>
            </a:prstGeom>
            <a:solidFill>
              <a:srgbClr val="F25022">
                <a:alpha val="10196"/>
              </a:srgbClr>
            </a:solidFill>
            <a:ln w="3175">
              <a:noFill/>
            </a:ln>
            <a:scene3d>
              <a:camera prst="orthographicFront">
                <a:rot lat="0" lon="10799999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971996" y="449997"/>
              <a:ext cx="1680000" cy="540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25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6" name="Picture 15"/>
          <p:cNvPicPr preferRelativeResize="0"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33441" r="14989" b="33280"/>
          <a:stretch/>
        </p:blipFill>
        <p:spPr>
          <a:xfrm>
            <a:off x="10044820" y="6398664"/>
            <a:ext cx="1308980" cy="2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08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6875" y="0"/>
            <a:ext cx="11656138" cy="6858000"/>
            <a:chOff x="-4142" y="0"/>
            <a:chExt cx="11656138" cy="6858000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6095996" cy="6858000"/>
              <a:chOff x="0" y="0"/>
              <a:chExt cx="5921998" cy="68580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0"/>
                <a:ext cx="2952000" cy="6858000"/>
              </a:xfrm>
              <a:prstGeom prst="rect">
                <a:avLst/>
              </a:prstGeom>
              <a:solidFill>
                <a:srgbClr val="00A5F1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Right Triangle 13"/>
              <p:cNvSpPr/>
              <p:nvPr/>
            </p:nvSpPr>
            <p:spPr>
              <a:xfrm>
                <a:off x="2951998" y="0"/>
                <a:ext cx="2970000" cy="6858000"/>
              </a:xfrm>
              <a:prstGeom prst="rtTriangle">
                <a:avLst/>
              </a:prstGeom>
              <a:solidFill>
                <a:srgbClr val="00A4EF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" name="Right Triangle 8"/>
            <p:cNvSpPr/>
            <p:nvPr/>
          </p:nvSpPr>
          <p:spPr>
            <a:xfrm>
              <a:off x="-4142" y="0"/>
              <a:ext cx="7319342" cy="5361709"/>
            </a:xfrm>
            <a:prstGeom prst="rtTriangle">
              <a:avLst/>
            </a:prstGeom>
            <a:solidFill>
              <a:srgbClr val="F25022">
                <a:alpha val="10196"/>
              </a:srgbClr>
            </a:solidFill>
            <a:ln w="3175">
              <a:noFill/>
            </a:ln>
            <a:scene3d>
              <a:camera prst="orthographicFront">
                <a:rot lat="0" lon="10799999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971996" y="449997"/>
              <a:ext cx="1680000" cy="6229163"/>
              <a:chOff x="9971996" y="414000"/>
              <a:chExt cx="1680000" cy="6229163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9971996" y="414000"/>
                <a:ext cx="1680000" cy="54000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IN" sz="25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pic>
            <p:nvPicPr>
              <p:cNvPr id="12" name="Picture 11"/>
              <p:cNvPicPr preferRelativeResize="0"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49" t="33441" r="14989" b="33280"/>
              <a:stretch/>
            </p:blipFill>
            <p:spPr>
              <a:xfrm>
                <a:off x="10047553" y="6362667"/>
                <a:ext cx="1308980" cy="28049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2404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6875" y="0"/>
            <a:ext cx="11656138" cy="6858000"/>
            <a:chOff x="-4142" y="0"/>
            <a:chExt cx="11656138" cy="6858000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6095996" cy="6858000"/>
              <a:chOff x="0" y="0"/>
              <a:chExt cx="5921998" cy="68580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0"/>
                <a:ext cx="2952000" cy="6858000"/>
              </a:xfrm>
              <a:prstGeom prst="rect">
                <a:avLst/>
              </a:prstGeom>
              <a:solidFill>
                <a:srgbClr val="00A5F1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Right Triangle 13"/>
              <p:cNvSpPr/>
              <p:nvPr/>
            </p:nvSpPr>
            <p:spPr>
              <a:xfrm>
                <a:off x="2951998" y="0"/>
                <a:ext cx="2970000" cy="6858000"/>
              </a:xfrm>
              <a:prstGeom prst="rtTriangle">
                <a:avLst/>
              </a:prstGeom>
              <a:solidFill>
                <a:srgbClr val="00A4EF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" name="Right Triangle 8"/>
            <p:cNvSpPr/>
            <p:nvPr/>
          </p:nvSpPr>
          <p:spPr>
            <a:xfrm>
              <a:off x="-4142" y="0"/>
              <a:ext cx="7319342" cy="5361709"/>
            </a:xfrm>
            <a:prstGeom prst="rtTriangle">
              <a:avLst/>
            </a:prstGeom>
            <a:solidFill>
              <a:srgbClr val="F25022">
                <a:alpha val="10196"/>
              </a:srgbClr>
            </a:solidFill>
            <a:ln w="3175">
              <a:noFill/>
            </a:ln>
            <a:scene3d>
              <a:camera prst="orthographicFront">
                <a:rot lat="0" lon="10799999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971996" y="449997"/>
              <a:ext cx="1680000" cy="540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25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5" name="Picture 14"/>
          <p:cNvPicPr preferRelativeResize="0"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33441" r="14989" b="33280"/>
          <a:stretch/>
        </p:blipFill>
        <p:spPr>
          <a:xfrm>
            <a:off x="10044820" y="6398664"/>
            <a:ext cx="1308980" cy="2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05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6875" y="0"/>
            <a:ext cx="11656138" cy="6858000"/>
            <a:chOff x="-4142" y="0"/>
            <a:chExt cx="11656138" cy="6858000"/>
          </a:xfrm>
        </p:grpSpPr>
        <p:grpSp>
          <p:nvGrpSpPr>
            <p:cNvPr id="9" name="Group 8"/>
            <p:cNvGrpSpPr/>
            <p:nvPr/>
          </p:nvGrpSpPr>
          <p:grpSpPr>
            <a:xfrm>
              <a:off x="0" y="0"/>
              <a:ext cx="6095996" cy="6858000"/>
              <a:chOff x="0" y="0"/>
              <a:chExt cx="5921998" cy="68580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0" y="0"/>
                <a:ext cx="2952000" cy="6858000"/>
              </a:xfrm>
              <a:prstGeom prst="rect">
                <a:avLst/>
              </a:prstGeom>
              <a:solidFill>
                <a:srgbClr val="00A5F1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ight Triangle 14"/>
              <p:cNvSpPr/>
              <p:nvPr/>
            </p:nvSpPr>
            <p:spPr>
              <a:xfrm>
                <a:off x="2951998" y="0"/>
                <a:ext cx="2970000" cy="6858000"/>
              </a:xfrm>
              <a:prstGeom prst="rtTriangle">
                <a:avLst/>
              </a:prstGeom>
              <a:solidFill>
                <a:srgbClr val="00A4EF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0" name="Right Triangle 9"/>
            <p:cNvSpPr/>
            <p:nvPr/>
          </p:nvSpPr>
          <p:spPr>
            <a:xfrm>
              <a:off x="-4142" y="0"/>
              <a:ext cx="7319342" cy="5361709"/>
            </a:xfrm>
            <a:prstGeom prst="rtTriangle">
              <a:avLst/>
            </a:prstGeom>
            <a:solidFill>
              <a:srgbClr val="F25022">
                <a:alpha val="10196"/>
              </a:srgbClr>
            </a:solidFill>
            <a:ln w="3175">
              <a:noFill/>
            </a:ln>
            <a:scene3d>
              <a:camera prst="orthographicFront">
                <a:rot lat="0" lon="10799999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971996" y="449997"/>
              <a:ext cx="1680000" cy="540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25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7" name="Picture 16"/>
          <p:cNvPicPr preferRelativeResize="0"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33441" r="14989" b="33280"/>
          <a:stretch/>
        </p:blipFill>
        <p:spPr>
          <a:xfrm>
            <a:off x="10044820" y="6398664"/>
            <a:ext cx="1308980" cy="2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86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6875" y="0"/>
            <a:ext cx="11656138" cy="6858000"/>
            <a:chOff x="-4142" y="0"/>
            <a:chExt cx="11656138" cy="6858000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0"/>
              <a:ext cx="6095996" cy="6858000"/>
              <a:chOff x="0" y="0"/>
              <a:chExt cx="5921998" cy="685800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0" y="0"/>
                <a:ext cx="2952000" cy="6858000"/>
              </a:xfrm>
              <a:prstGeom prst="rect">
                <a:avLst/>
              </a:prstGeom>
              <a:solidFill>
                <a:srgbClr val="00A5F1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7" name="Right Triangle 16"/>
              <p:cNvSpPr/>
              <p:nvPr/>
            </p:nvSpPr>
            <p:spPr>
              <a:xfrm>
                <a:off x="2951998" y="0"/>
                <a:ext cx="2970000" cy="6858000"/>
              </a:xfrm>
              <a:prstGeom prst="rtTriangle">
                <a:avLst/>
              </a:prstGeom>
              <a:solidFill>
                <a:srgbClr val="00A4EF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2" name="Right Triangle 11"/>
            <p:cNvSpPr/>
            <p:nvPr/>
          </p:nvSpPr>
          <p:spPr>
            <a:xfrm>
              <a:off x="-4142" y="0"/>
              <a:ext cx="7319342" cy="5361709"/>
            </a:xfrm>
            <a:prstGeom prst="rtTriangle">
              <a:avLst/>
            </a:prstGeom>
            <a:solidFill>
              <a:srgbClr val="F25022">
                <a:alpha val="10196"/>
              </a:srgbClr>
            </a:solidFill>
            <a:ln w="3175">
              <a:noFill/>
            </a:ln>
            <a:scene3d>
              <a:camera prst="orthographicFront">
                <a:rot lat="0" lon="10799999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971996" y="449997"/>
              <a:ext cx="1680000" cy="540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25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9" name="Picture 18"/>
          <p:cNvPicPr preferRelativeResize="0"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33441" r="14989" b="33280"/>
          <a:stretch/>
        </p:blipFill>
        <p:spPr>
          <a:xfrm>
            <a:off x="10044820" y="6398664"/>
            <a:ext cx="1308980" cy="2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4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6875" y="0"/>
            <a:ext cx="11656138" cy="6858000"/>
            <a:chOff x="-4142" y="0"/>
            <a:chExt cx="11656138" cy="6858000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6095996" cy="6858000"/>
              <a:chOff x="0" y="0"/>
              <a:chExt cx="5921998" cy="68580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0"/>
                <a:ext cx="2952000" cy="6858000"/>
              </a:xfrm>
              <a:prstGeom prst="rect">
                <a:avLst/>
              </a:prstGeom>
              <a:solidFill>
                <a:srgbClr val="00A5F1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Right Triangle 13"/>
              <p:cNvSpPr/>
              <p:nvPr/>
            </p:nvSpPr>
            <p:spPr>
              <a:xfrm>
                <a:off x="2951998" y="0"/>
                <a:ext cx="2970000" cy="6858000"/>
              </a:xfrm>
              <a:prstGeom prst="rtTriangle">
                <a:avLst/>
              </a:prstGeom>
              <a:solidFill>
                <a:srgbClr val="00A4EF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" name="Right Triangle 8"/>
            <p:cNvSpPr/>
            <p:nvPr/>
          </p:nvSpPr>
          <p:spPr>
            <a:xfrm>
              <a:off x="-4142" y="0"/>
              <a:ext cx="7319342" cy="5361709"/>
            </a:xfrm>
            <a:prstGeom prst="rtTriangle">
              <a:avLst/>
            </a:prstGeom>
            <a:solidFill>
              <a:srgbClr val="F25022">
                <a:alpha val="10196"/>
              </a:srgbClr>
            </a:solidFill>
            <a:ln w="3175">
              <a:noFill/>
            </a:ln>
            <a:scene3d>
              <a:camera prst="orthographicFront">
                <a:rot lat="0" lon="10799999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971996" y="449997"/>
              <a:ext cx="1680000" cy="540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25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6" name="Picture 15"/>
          <p:cNvPicPr preferRelativeResize="0"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33441" r="14989" b="33280"/>
          <a:stretch/>
        </p:blipFill>
        <p:spPr>
          <a:xfrm>
            <a:off x="10044820" y="6398664"/>
            <a:ext cx="1308980" cy="2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5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-6875" y="0"/>
            <a:ext cx="11656138" cy="6858000"/>
            <a:chOff x="-4142" y="0"/>
            <a:chExt cx="11656138" cy="6858000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6095996" cy="6858000"/>
              <a:chOff x="0" y="0"/>
              <a:chExt cx="5921998" cy="685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0"/>
                <a:ext cx="2952000" cy="6858000"/>
              </a:xfrm>
              <a:prstGeom prst="rect">
                <a:avLst/>
              </a:prstGeom>
              <a:solidFill>
                <a:srgbClr val="00A5F1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ight Triangle 11"/>
              <p:cNvSpPr/>
              <p:nvPr/>
            </p:nvSpPr>
            <p:spPr>
              <a:xfrm>
                <a:off x="2951998" y="0"/>
                <a:ext cx="2970000" cy="6858000"/>
              </a:xfrm>
              <a:prstGeom prst="rtTriangle">
                <a:avLst/>
              </a:prstGeom>
              <a:solidFill>
                <a:srgbClr val="00A4EF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" name="Right Triangle 6"/>
            <p:cNvSpPr/>
            <p:nvPr/>
          </p:nvSpPr>
          <p:spPr>
            <a:xfrm>
              <a:off x="-4142" y="0"/>
              <a:ext cx="7319342" cy="5361709"/>
            </a:xfrm>
            <a:prstGeom prst="rtTriangle">
              <a:avLst/>
            </a:prstGeom>
            <a:solidFill>
              <a:srgbClr val="F25022">
                <a:alpha val="10196"/>
              </a:srgbClr>
            </a:solidFill>
            <a:ln w="3175">
              <a:noFill/>
            </a:ln>
            <a:scene3d>
              <a:camera prst="orthographicFront">
                <a:rot lat="0" lon="10799999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971996" y="449997"/>
              <a:ext cx="1680000" cy="540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25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4" name="Picture 13"/>
          <p:cNvPicPr preferRelativeResize="0"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33441" r="14989" b="33280"/>
          <a:stretch/>
        </p:blipFill>
        <p:spPr>
          <a:xfrm>
            <a:off x="10044820" y="6398664"/>
            <a:ext cx="1308980" cy="2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93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6875" y="0"/>
            <a:ext cx="11656138" cy="6858000"/>
            <a:chOff x="-4142" y="0"/>
            <a:chExt cx="11656138" cy="6858000"/>
          </a:xfrm>
        </p:grpSpPr>
        <p:grpSp>
          <p:nvGrpSpPr>
            <p:cNvPr id="9" name="Group 8"/>
            <p:cNvGrpSpPr/>
            <p:nvPr/>
          </p:nvGrpSpPr>
          <p:grpSpPr>
            <a:xfrm>
              <a:off x="0" y="0"/>
              <a:ext cx="6095996" cy="6858000"/>
              <a:chOff x="0" y="0"/>
              <a:chExt cx="5921998" cy="68580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0" y="0"/>
                <a:ext cx="2952000" cy="6858000"/>
              </a:xfrm>
              <a:prstGeom prst="rect">
                <a:avLst/>
              </a:prstGeom>
              <a:solidFill>
                <a:srgbClr val="00A5F1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ight Triangle 14"/>
              <p:cNvSpPr/>
              <p:nvPr/>
            </p:nvSpPr>
            <p:spPr>
              <a:xfrm>
                <a:off x="2951998" y="0"/>
                <a:ext cx="2970000" cy="6858000"/>
              </a:xfrm>
              <a:prstGeom prst="rtTriangle">
                <a:avLst/>
              </a:prstGeom>
              <a:solidFill>
                <a:srgbClr val="00A4EF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0" name="Right Triangle 9"/>
            <p:cNvSpPr/>
            <p:nvPr/>
          </p:nvSpPr>
          <p:spPr>
            <a:xfrm>
              <a:off x="-4142" y="0"/>
              <a:ext cx="7319342" cy="5361709"/>
            </a:xfrm>
            <a:prstGeom prst="rtTriangle">
              <a:avLst/>
            </a:prstGeom>
            <a:solidFill>
              <a:srgbClr val="F25022">
                <a:alpha val="10196"/>
              </a:srgbClr>
            </a:solidFill>
            <a:ln w="3175">
              <a:noFill/>
            </a:ln>
            <a:scene3d>
              <a:camera prst="orthographicFront">
                <a:rot lat="0" lon="10799999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971996" y="449997"/>
              <a:ext cx="1680000" cy="540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25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6" name="Picture 15"/>
          <p:cNvPicPr preferRelativeResize="0"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33441" r="14989" b="33280"/>
          <a:stretch/>
        </p:blipFill>
        <p:spPr>
          <a:xfrm>
            <a:off x="10044820" y="6398664"/>
            <a:ext cx="1308980" cy="2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38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6875" y="0"/>
            <a:ext cx="11656138" cy="6858000"/>
            <a:chOff x="-4142" y="0"/>
            <a:chExt cx="11656138" cy="6858000"/>
          </a:xfrm>
        </p:grpSpPr>
        <p:grpSp>
          <p:nvGrpSpPr>
            <p:cNvPr id="9" name="Group 8"/>
            <p:cNvGrpSpPr/>
            <p:nvPr/>
          </p:nvGrpSpPr>
          <p:grpSpPr>
            <a:xfrm>
              <a:off x="0" y="0"/>
              <a:ext cx="6095996" cy="6858000"/>
              <a:chOff x="0" y="0"/>
              <a:chExt cx="5921998" cy="68580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0" y="0"/>
                <a:ext cx="2952000" cy="6858000"/>
              </a:xfrm>
              <a:prstGeom prst="rect">
                <a:avLst/>
              </a:prstGeom>
              <a:solidFill>
                <a:srgbClr val="00A5F1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ight Triangle 14"/>
              <p:cNvSpPr/>
              <p:nvPr/>
            </p:nvSpPr>
            <p:spPr>
              <a:xfrm>
                <a:off x="2951998" y="0"/>
                <a:ext cx="2970000" cy="6858000"/>
              </a:xfrm>
              <a:prstGeom prst="rtTriangle">
                <a:avLst/>
              </a:prstGeom>
              <a:solidFill>
                <a:srgbClr val="00A4EF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0" name="Right Triangle 9"/>
            <p:cNvSpPr/>
            <p:nvPr/>
          </p:nvSpPr>
          <p:spPr>
            <a:xfrm>
              <a:off x="-4142" y="0"/>
              <a:ext cx="7319342" cy="5361709"/>
            </a:xfrm>
            <a:prstGeom prst="rtTriangle">
              <a:avLst/>
            </a:prstGeom>
            <a:solidFill>
              <a:srgbClr val="F25022">
                <a:alpha val="10196"/>
              </a:srgbClr>
            </a:solidFill>
            <a:ln w="3175">
              <a:noFill/>
            </a:ln>
            <a:scene3d>
              <a:camera prst="orthographicFront">
                <a:rot lat="0" lon="10799999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971996" y="449997"/>
              <a:ext cx="1680000" cy="540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25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7" name="Picture 16"/>
          <p:cNvPicPr preferRelativeResize="0"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33441" r="14989" b="33280"/>
          <a:stretch/>
        </p:blipFill>
        <p:spPr>
          <a:xfrm>
            <a:off x="10044820" y="6398664"/>
            <a:ext cx="1308980" cy="2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99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3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" t="394" r="114" b="-1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39998" y="3429000"/>
            <a:ext cx="5555998" cy="2889000"/>
          </a:xfrm>
          <a:prstGeom prst="rect">
            <a:avLst/>
          </a:prstGeom>
          <a:solidFill>
            <a:srgbClr val="000000">
              <a:alpha val="74902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just"/>
            <a:r>
              <a:rPr lang="en-IN" sz="24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Security &amp; Management - Examine Common Architectures for Hybrid Entity</a:t>
            </a:r>
          </a:p>
          <a:p>
            <a:pPr algn="just"/>
            <a:endParaRPr lang="en-IN" sz="2400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en-IN" sz="2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Abdul Rasheed Feroz Khan</a:t>
            </a:r>
            <a:endParaRPr lang="en-IN" sz="2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endParaRPr lang="en-IN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en-IN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MVP / Founder | </a:t>
            </a:r>
            <a:r>
              <a:rPr lang="en-IN" sz="15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CodeSizzler</a:t>
            </a:r>
            <a:r>
              <a:rPr lang="en-IN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Technologies</a:t>
            </a:r>
            <a:endParaRPr lang="en-IN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5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" t="394" r="114" b="-1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9998" y="3429000"/>
            <a:ext cx="5555998" cy="2889000"/>
          </a:xfrm>
          <a:prstGeom prst="rect">
            <a:avLst/>
          </a:prstGeom>
          <a:solidFill>
            <a:srgbClr val="000000">
              <a:alpha val="74902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just"/>
            <a:r>
              <a:rPr lang="en-IN" sz="35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 You !</a:t>
            </a:r>
          </a:p>
          <a:p>
            <a:pPr algn="just"/>
            <a:endParaRPr lang="en-IN" sz="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en-I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Email:</a:t>
            </a:r>
            <a:r>
              <a:rPr lang="en-IN" sz="200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IN" sz="20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feroz@codesizzler.com</a:t>
            </a:r>
            <a:endParaRPr lang="en-IN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endParaRPr lang="en-IN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en-I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Twitter:	</a:t>
            </a:r>
            <a:r>
              <a:rPr lang="en-IN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IN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TechFero</a:t>
            </a:r>
            <a:endParaRPr lang="en-IN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87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N" sz="2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Design of Hybrid Identity Solution with AD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IN" sz="5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On-Premise Infrastructure Integration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User Accounts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Devices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Partner Collaboration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Customer Account Management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Application Integration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Administration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endParaRPr lang="en-IN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501559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Business Requirements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Technical Requirements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  <a:endParaRPr lang="en-IN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59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4320"/>
            <a:ext cx="10244724" cy="5762657"/>
          </a:xfrm>
        </p:spPr>
      </p:pic>
    </p:spTree>
    <p:extLst>
      <p:ext uri="{BB962C8B-B14F-4D97-AF65-F5344CB8AC3E}">
        <p14:creationId xmlns:p14="http://schemas.microsoft.com/office/powerpoint/2010/main" val="96839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Requirements: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457200" algn="just">
              <a:buFont typeface="Wingdings" panose="05000000000000000000" pitchFamily="2" charset="2"/>
              <a:buChar char="Ø"/>
            </a:pPr>
            <a:endParaRPr lang="en-IN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Determine the Business needs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Directory Synchronization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 – Factor Authentication 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Hybrid Identity Adoption Strategy</a:t>
            </a:r>
          </a:p>
        </p:txBody>
      </p:sp>
      <p:pic>
        <p:nvPicPr>
          <p:cNvPr id="5" name="Picture 2" descr="Image result for Determine identity requirements for your hybrid identity sol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967" y="2666460"/>
            <a:ext cx="602932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6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Technical Requirements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dirty="0" smtClean="0"/>
              <a:t>How to protect the data?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Audit &amp; Log for users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Single Sign – on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Massive authentication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308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Active Directory </a:t>
            </a:r>
            <a:r>
              <a:rPr lang="en-IN" dirty="0" err="1" smtClean="0"/>
              <a:t>Integeration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IN" dirty="0" smtClean="0"/>
              <a:t>Provide Single Sign – On </a:t>
            </a:r>
          </a:p>
          <a:p>
            <a:pPr>
              <a:lnSpc>
                <a:spcPct val="200000"/>
              </a:lnSpc>
            </a:pPr>
            <a:r>
              <a:rPr lang="en-IN" dirty="0" smtClean="0"/>
              <a:t>Same credentials for On-Premise and Azure Cloud</a:t>
            </a:r>
          </a:p>
          <a:p>
            <a:pPr>
              <a:lnSpc>
                <a:spcPct val="200000"/>
              </a:lnSpc>
            </a:pPr>
            <a:r>
              <a:rPr lang="en-IN" dirty="0" smtClean="0"/>
              <a:t>Simple Provisioning Process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245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Azure Multi – Factor Authentication</a:t>
            </a:r>
            <a:endParaRPr lang="en-IN" dirty="0"/>
          </a:p>
        </p:txBody>
      </p:sp>
      <p:pic>
        <p:nvPicPr>
          <p:cNvPr id="2050" name="Picture 2" descr="https://ptgmedia.pearsoncmg.com/images/chap1_9781509302215/elementLinks/01fig0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" y="1486787"/>
            <a:ext cx="5228082" cy="505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89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 Self Service from the Azure Access Panel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IN" dirty="0" smtClean="0"/>
              <a:t>Self Service task from the User’s Azure Access Panel</a:t>
            </a:r>
          </a:p>
          <a:p>
            <a:pPr>
              <a:lnSpc>
                <a:spcPct val="200000"/>
              </a:lnSpc>
            </a:pPr>
            <a:r>
              <a:rPr lang="en-IN" dirty="0" smtClean="0"/>
              <a:t>Self Service to update and verify their contact information</a:t>
            </a:r>
          </a:p>
          <a:p>
            <a:pPr>
              <a:lnSpc>
                <a:spcPct val="200000"/>
              </a:lnSpc>
            </a:pPr>
            <a:r>
              <a:rPr lang="en-IN" dirty="0" smtClean="0"/>
              <a:t>Self Service group management for cloud users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096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61488"/>
            <a:ext cx="10515600" cy="3415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400" dirty="0" smtClean="0"/>
              <a:t>Demo – </a:t>
            </a:r>
          </a:p>
          <a:p>
            <a:pPr marL="0" indent="0">
              <a:buNone/>
            </a:pPr>
            <a:r>
              <a:rPr lang="en-IN" sz="4400" dirty="0" smtClean="0"/>
              <a:t>Azure Multi Factor Authentication</a:t>
            </a:r>
          </a:p>
          <a:p>
            <a:pPr marL="0" indent="0">
              <a:buNone/>
            </a:pPr>
            <a:r>
              <a:rPr lang="en-IN" sz="4400" dirty="0" smtClean="0"/>
              <a:t>Azure Access Panel</a:t>
            </a:r>
          </a:p>
          <a:p>
            <a:pPr marL="0" indent="0">
              <a:buNone/>
            </a:pP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1393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154</Words>
  <Application>Microsoft Office PowerPoint</Application>
  <PresentationFormat>Widescreen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Segoe UI Light</vt:lpstr>
      <vt:lpstr>Wingdings</vt:lpstr>
      <vt:lpstr>Office Theme</vt:lpstr>
      <vt:lpstr>PowerPoint Presentation</vt:lpstr>
      <vt:lpstr>Agenda </vt:lpstr>
      <vt:lpstr>PowerPoint Presentation</vt:lpstr>
      <vt:lpstr>Business Requirements:</vt:lpstr>
      <vt:lpstr>Technical Requirements</vt:lpstr>
      <vt:lpstr>Active Directory Integeration</vt:lpstr>
      <vt:lpstr>Azure Multi – Factor Authentication</vt:lpstr>
      <vt:lpstr>User Self Service from the Azure Access Panel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pradipta sharma</dc:creator>
  <cp:lastModifiedBy>Abdul Rasheed Feroz Khan.J</cp:lastModifiedBy>
  <cp:revision>37</cp:revision>
  <dcterms:created xsi:type="dcterms:W3CDTF">2017-05-24T15:38:46Z</dcterms:created>
  <dcterms:modified xsi:type="dcterms:W3CDTF">2017-08-09T15:38:45Z</dcterms:modified>
</cp:coreProperties>
</file>